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 l="6" r="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1500188"/>
            <a:ext cx="80010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软件系统综合训练课程汇报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571500" y="2243138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基于飞桨平台的深度学习实践与应用</a:t>
            </a:r>
            <a:endParaRPr lang="en-US" sz="2250" dirty="0"/>
          </a:p>
        </p:txBody>
      </p:sp>
      <p:sp>
        <p:nvSpPr>
          <p:cNvPr id="5" name="Shape 2"/>
          <p:cNvSpPr/>
          <p:nvPr/>
        </p:nvSpPr>
        <p:spPr>
          <a:xfrm>
            <a:off x="571500" y="2976563"/>
            <a:ext cx="604838" cy="114300"/>
          </a:xfrm>
          <a:prstGeom prst="rect">
            <a:avLst/>
          </a:prstGeom>
          <a:solidFill>
            <a:srgbClr val="FFD406"/>
          </a:solid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611505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l="7944" r="7944"/>
          <a:stretch>
            <a:fillRect/>
          </a:stretch>
        </p:blipFill>
        <p:spPr>
          <a:xfrm>
            <a:off x="0" y="0"/>
            <a:ext cx="9144000" cy="611505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t="16152" b="16152"/>
          <a:stretch>
            <a:fillRect/>
          </a:stretch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通过高层API完成模型训练、验证与性能调优全流程闭环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81000" y="1428750"/>
            <a:ext cx="8382000" cy="44958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924300" y="2019300"/>
            <a:ext cx="1295400" cy="323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675AC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飞桨训练流程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719138" y="3409950"/>
            <a:ext cx="1038225" cy="571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98AE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数据高效加载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876300" y="4305300"/>
            <a:ext cx="10096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DataLoader批量加载，提升数据读取效率。</a:t>
            </a:r>
            <a:endParaRPr lang="en-US" sz="1050" dirty="0"/>
          </a:p>
        </p:txBody>
      </p:sp>
      <p:sp>
        <p:nvSpPr>
          <p:cNvPr id="11" name="Text 6"/>
          <p:cNvSpPr/>
          <p:nvPr/>
        </p:nvSpPr>
        <p:spPr>
          <a:xfrm>
            <a:off x="876300" y="5010150"/>
            <a:ext cx="10096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多进程预取，减少I/O等待时间。</a:t>
            </a:r>
            <a:endParaRPr lang="en-US" sz="1050" dirty="0"/>
          </a:p>
        </p:txBody>
      </p:sp>
      <p:sp>
        <p:nvSpPr>
          <p:cNvPr id="12" name="Text 7"/>
          <p:cNvSpPr/>
          <p:nvPr/>
        </p:nvSpPr>
        <p:spPr>
          <a:xfrm>
            <a:off x="2052638" y="3409950"/>
            <a:ext cx="1038225" cy="571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16B2C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模型统一管理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2209800" y="4305300"/>
            <a:ext cx="10096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paddle.Model封装网络结构，简化构建流程。</a:t>
            </a:r>
            <a:endParaRPr lang="en-US" sz="1050" dirty="0"/>
          </a:p>
        </p:txBody>
      </p:sp>
      <p:sp>
        <p:nvSpPr>
          <p:cNvPr id="14" name="Text 9"/>
          <p:cNvSpPr/>
          <p:nvPr/>
        </p:nvSpPr>
        <p:spPr>
          <a:xfrm>
            <a:off x="2209800" y="5010150"/>
            <a:ext cx="1009650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自动管理前向传播与损失计算，降低开发复杂度。</a:t>
            </a:r>
            <a:endParaRPr lang="en-US" sz="1050" dirty="0"/>
          </a:p>
        </p:txBody>
      </p:sp>
      <p:sp>
        <p:nvSpPr>
          <p:cNvPr id="15" name="Text 10"/>
          <p:cNvSpPr/>
          <p:nvPr/>
        </p:nvSpPr>
        <p:spPr>
          <a:xfrm>
            <a:off x="3386138" y="3409950"/>
            <a:ext cx="1038225" cy="571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0DBEB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一键训练启动</a:t>
            </a:r>
            <a:endParaRPr lang="en-US" sz="1500" dirty="0"/>
          </a:p>
        </p:txBody>
      </p:sp>
      <p:sp>
        <p:nvSpPr>
          <p:cNvPr id="16" name="Text 11"/>
          <p:cNvSpPr/>
          <p:nvPr/>
        </p:nvSpPr>
        <p:spPr>
          <a:xfrm>
            <a:off x="3543300" y="4305300"/>
            <a:ext cx="10096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自动完成前向反向计算，提升训练效率。</a:t>
            </a:r>
            <a:endParaRPr lang="en-US" sz="1050" dirty="0"/>
          </a:p>
        </p:txBody>
      </p:sp>
      <p:sp>
        <p:nvSpPr>
          <p:cNvPr id="17" name="Text 12"/>
          <p:cNvSpPr/>
          <p:nvPr/>
        </p:nvSpPr>
        <p:spPr>
          <a:xfrm>
            <a:off x="3543300" y="5010150"/>
            <a:ext cx="10096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自动参数更新，集成优化器实现梯度下降。</a:t>
            </a:r>
            <a:endParaRPr lang="en-US" sz="1050" dirty="0"/>
          </a:p>
        </p:txBody>
      </p:sp>
      <p:sp>
        <p:nvSpPr>
          <p:cNvPr id="18" name="Text 13"/>
          <p:cNvSpPr/>
          <p:nvPr/>
        </p:nvSpPr>
        <p:spPr>
          <a:xfrm>
            <a:off x="4719638" y="3409950"/>
            <a:ext cx="1038225" cy="571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675AC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性能实时监控</a:t>
            </a:r>
            <a:endParaRPr lang="en-US" sz="1500" dirty="0"/>
          </a:p>
        </p:txBody>
      </p:sp>
      <p:sp>
        <p:nvSpPr>
          <p:cNvPr id="19" name="Text 14"/>
          <p:cNvSpPr/>
          <p:nvPr/>
        </p:nvSpPr>
        <p:spPr>
          <a:xfrm>
            <a:off x="4876800" y="4305300"/>
            <a:ext cx="10096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集成评估指标，动态反馈模型表现。</a:t>
            </a:r>
            <a:endParaRPr lang="en-US" sz="1050" dirty="0"/>
          </a:p>
        </p:txBody>
      </p:sp>
      <p:sp>
        <p:nvSpPr>
          <p:cNvPr id="20" name="Text 15"/>
          <p:cNvSpPr/>
          <p:nvPr/>
        </p:nvSpPr>
        <p:spPr>
          <a:xfrm>
            <a:off x="4876800" y="5010150"/>
            <a:ext cx="1009650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实时绘制准确率与损失曲线，便于分析收敛情况。</a:t>
            </a:r>
            <a:endParaRPr lang="en-US" sz="1050" dirty="0"/>
          </a:p>
        </p:txBody>
      </p:sp>
      <p:sp>
        <p:nvSpPr>
          <p:cNvPr id="21" name="Text 16"/>
          <p:cNvSpPr/>
          <p:nvPr/>
        </p:nvSpPr>
        <p:spPr>
          <a:xfrm>
            <a:off x="6053138" y="3409950"/>
            <a:ext cx="1038225" cy="571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98AE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学习率动态调优</a:t>
            </a:r>
            <a:endParaRPr lang="en-US" sz="1500" dirty="0"/>
          </a:p>
        </p:txBody>
      </p:sp>
      <p:sp>
        <p:nvSpPr>
          <p:cNvPr id="22" name="Text 17"/>
          <p:cNvSpPr/>
          <p:nvPr/>
        </p:nvSpPr>
        <p:spPr>
          <a:xfrm>
            <a:off x="6210300" y="4305300"/>
            <a:ext cx="10096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支持动态调整学习率，加快模型收敛。</a:t>
            </a:r>
            <a:endParaRPr lang="en-US" sz="1050" dirty="0"/>
          </a:p>
        </p:txBody>
      </p:sp>
      <p:sp>
        <p:nvSpPr>
          <p:cNvPr id="23" name="Text 18"/>
          <p:cNvSpPr/>
          <p:nvPr/>
        </p:nvSpPr>
        <p:spPr>
          <a:xfrm>
            <a:off x="6210300" y="5010150"/>
            <a:ext cx="10096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根据训练阶段自适应变化，避免震荡或停滞。</a:t>
            </a:r>
            <a:endParaRPr lang="en-US" sz="1050" dirty="0"/>
          </a:p>
        </p:txBody>
      </p:sp>
      <p:sp>
        <p:nvSpPr>
          <p:cNvPr id="24" name="Text 19"/>
          <p:cNvSpPr/>
          <p:nvPr/>
        </p:nvSpPr>
        <p:spPr>
          <a:xfrm>
            <a:off x="7386638" y="3409950"/>
            <a:ext cx="1038225" cy="571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675AC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最优参数保存</a:t>
            </a:r>
            <a:endParaRPr lang="en-US" sz="1500" dirty="0"/>
          </a:p>
        </p:txBody>
      </p:sp>
      <p:sp>
        <p:nvSpPr>
          <p:cNvPr id="25" name="Text 20"/>
          <p:cNvSpPr/>
          <p:nvPr/>
        </p:nvSpPr>
        <p:spPr>
          <a:xfrm>
            <a:off x="7543800" y="4305300"/>
            <a:ext cx="1009650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自动保存最佳模型参数，防止过拟合导致性能下降。</a:t>
            </a:r>
            <a:endParaRPr lang="en-US" sz="1050" dirty="0"/>
          </a:p>
        </p:txBody>
      </p:sp>
      <p:sp>
        <p:nvSpPr>
          <p:cNvPr id="26" name="Text 21"/>
          <p:cNvSpPr/>
          <p:nvPr/>
        </p:nvSpPr>
        <p:spPr>
          <a:xfrm>
            <a:off x="7543800" y="5219700"/>
            <a:ext cx="10096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支持断点续训，保障长时间训练的稳定性。</a:t>
            </a:r>
            <a:endParaRPr lang="en-US" sz="10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应用Warmup学习率策略、MixUp数据增强等技术提升模型泛化能力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0050" y="1847850"/>
            <a:ext cx="2085975" cy="23383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475" y="262890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Warmup策略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752475" y="2919412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训练初期线性递增学习率，稳定梯度更新，避免初始阶段模型震荡，提升收敛稳定性。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486025" y="1847850"/>
            <a:ext cx="2085975" cy="233838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838450" y="262890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MixUp增强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838450" y="2919412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通过线性插值构造虚拟样本，增强类别边界鲁棒性，有效降低过拟合风险。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1847850"/>
            <a:ext cx="2085975" cy="233838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924425" y="262890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泛化能力提升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924425" y="2919412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结合数据混合与动态学习率调节，显著提升模型在未知数据上的适应能力。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657975" y="1847850"/>
            <a:ext cx="2085975" cy="233838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010400" y="262890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训练稳定性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7010400" y="2919412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Warmup缓解早期梯度爆炸，配合MixUp实现更平滑的损失下降轨迹。</a:t>
            </a:r>
            <a:endParaRPr lang="en-US" sz="10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 l="6" r="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647950"/>
            <a:ext cx="4762500" cy="1333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实践任务实现与创新应用展望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000000">
              <a:alpha val="30000"/>
            </a:srgbClr>
          </a:solidFill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03</a:t>
            </a:r>
            <a:endParaRPr lang="en-US" sz="22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t="16152" b="16152"/>
          <a:stretch>
            <a:fillRect/>
          </a:stretch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完成垃圾图片分类竞赛任务并生成标准化预测结果文件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rcRect t="20395" b="20395"/>
          <a:stretch>
            <a:fillRect/>
          </a:stretch>
        </p:blipFill>
        <p:spPr>
          <a:xfrm>
            <a:off x="571500" y="1428750"/>
            <a:ext cx="2413000" cy="142875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71500" y="304800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竞赛任务目标</a:t>
            </a:r>
            <a:endParaRPr lang="en-US" sz="1200" dirty="0"/>
          </a:p>
        </p:txBody>
      </p:sp>
      <p:sp>
        <p:nvSpPr>
          <p:cNvPr id="9" name="Text 4"/>
          <p:cNvSpPr/>
          <p:nvPr/>
        </p:nvSpPr>
        <p:spPr>
          <a:xfrm>
            <a:off x="571500" y="329565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基于飞桨平台完成垃圾分类图像分类竞赛，提升模型准确率并提交标准化预测结果。</a:t>
            </a:r>
            <a:endParaRPr lang="en-US" sz="10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rcRect t="20395" b="20395"/>
          <a:stretch>
            <a:fillRect/>
          </a:stretch>
        </p:blipFill>
        <p:spPr>
          <a:xfrm>
            <a:off x="3365500" y="1428750"/>
            <a:ext cx="2413000" cy="142875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3365500" y="304800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模型选型优化</a:t>
            </a:r>
            <a:endParaRPr lang="en-US" sz="1200" dirty="0"/>
          </a:p>
        </p:txBody>
      </p:sp>
      <p:sp>
        <p:nvSpPr>
          <p:cNvPr id="12" name="Text 6"/>
          <p:cNvSpPr/>
          <p:nvPr/>
        </p:nvSpPr>
        <p:spPr>
          <a:xfrm>
            <a:off x="3365500" y="3295650"/>
            <a:ext cx="2413000" cy="419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对比VGG16与ResNet网络，选用ResNet显著提升分类精度与训练稳定性。</a:t>
            </a:r>
            <a:endParaRPr lang="en-US" sz="10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rcRect t="20395" b="20395"/>
          <a:stretch>
            <a:fillRect/>
          </a:stretch>
        </p:blipFill>
        <p:spPr>
          <a:xfrm>
            <a:off x="6159500" y="1428750"/>
            <a:ext cx="2413000" cy="142875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59500" y="304800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结果规范输出</a:t>
            </a:r>
            <a:endParaRPr lang="en-US" sz="1200" dirty="0"/>
          </a:p>
        </p:txBody>
      </p:sp>
      <p:sp>
        <p:nvSpPr>
          <p:cNvPr id="15" name="Text 8"/>
          <p:cNvSpPr/>
          <p:nvPr/>
        </p:nvSpPr>
        <p:spPr>
          <a:xfrm>
            <a:off x="6159500" y="3295650"/>
            <a:ext cx="2413000" cy="419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生成符合要求的CSV格式预测文件，包含图片名与对应类别标签。</a:t>
            </a:r>
            <a:endParaRPr lang="en-US" sz="10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8358485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l="19232" r="19232"/>
          <a:stretch>
            <a:fillRect/>
          </a:stretch>
        </p:blipFill>
        <p:spPr>
          <a:xfrm>
            <a:off x="0" y="0"/>
            <a:ext cx="9144000" cy="83584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开展中草药与鲜花图像分类实验，验证模型在多场景下的适用性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81000" y="1428750"/>
            <a:ext cx="8382000" cy="673923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49176" y="5915323"/>
            <a:ext cx="13335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引入差异数据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49176" y="6205835"/>
            <a:ext cx="1333500" cy="1924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采用中草药与鲜花两类纹理和形态差异显著的数据集，增强模型的跨领域识别能力。构建具有代表性的测试环境，验证模型泛化性能。数据多样性有助于减少过拟合风险。</a:t>
            </a:r>
            <a:endParaRPr lang="en-US" sz="1050" dirty="0"/>
          </a:p>
        </p:txBody>
      </p:sp>
      <p:sp>
        <p:nvSpPr>
          <p:cNvPr id="9" name="Text 5"/>
          <p:cNvSpPr/>
          <p:nvPr/>
        </p:nvSpPr>
        <p:spPr>
          <a:xfrm>
            <a:off x="549176" y="3796010"/>
            <a:ext cx="13335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迁移学习应用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549176" y="4086523"/>
            <a:ext cx="1333500" cy="1714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基于ResNet预训练权重进行迁移学习，提升小样本类别的训练效率。有效利用已有特征表示，加快模型收敛速度。微调策略显著提高分类准确率。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549176" y="1886248"/>
            <a:ext cx="13335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小样本微调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549176" y="2176760"/>
            <a:ext cx="1333500" cy="1504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针对样本稀缺类别进行参数微调，优化模型对稀有特征的学习能力。结合迁移学习减少数据需求。提升整体分类均衡性与精度。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7261324" y="5600849"/>
            <a:ext cx="13335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多场景适应性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7261324" y="5891361"/>
            <a:ext cx="1333500" cy="1504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在不同光照、视角和背景复杂度下测试模型表现，评估其环境适应能力。覆盖多种实际应用场景条件。验证模型部署的可行性与稳定性。</a:t>
            </a:r>
            <a:endParaRPr lang="en-US" sz="1050" dirty="0"/>
          </a:p>
        </p:txBody>
      </p:sp>
      <p:sp>
        <p:nvSpPr>
          <p:cNvPr id="15" name="Text 11"/>
          <p:cNvSpPr/>
          <p:nvPr/>
        </p:nvSpPr>
        <p:spPr>
          <a:xfrm>
            <a:off x="7261324" y="3900636"/>
            <a:ext cx="13335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鲁棒性分析</a:t>
            </a:r>
            <a:endParaRPr lang="en-US" sz="1200" dirty="0"/>
          </a:p>
        </p:txBody>
      </p:sp>
      <p:sp>
        <p:nvSpPr>
          <p:cNvPr id="16" name="Text 12"/>
          <p:cNvSpPr/>
          <p:nvPr/>
        </p:nvSpPr>
        <p:spPr>
          <a:xfrm>
            <a:off x="7261324" y="4191149"/>
            <a:ext cx="1333500" cy="12954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通过对比实验分析模型在干扰因素下的输出一致性。评估其抗噪与容错能力。结果体现模型在复杂环境中的可靠性。</a:t>
            </a:r>
            <a:endParaRPr lang="en-US" sz="1050" dirty="0"/>
          </a:p>
        </p:txBody>
      </p:sp>
      <p:sp>
        <p:nvSpPr>
          <p:cNvPr id="17" name="Text 13"/>
          <p:cNvSpPr/>
          <p:nvPr/>
        </p:nvSpPr>
        <p:spPr>
          <a:xfrm>
            <a:off x="7261324" y="2200424"/>
            <a:ext cx="13335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系统性能评估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7261324" y="2490936"/>
            <a:ext cx="1333500" cy="12954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综合准确率、收敛速度与稳定性指标全面评价模型性能。量化不同策略的优化效果。为后续改进提供数据支持。</a:t>
            </a:r>
            <a:endParaRPr lang="en-US" sz="10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t="16152" b="16152"/>
          <a:stretch>
            <a:fillRect/>
          </a:stretch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探索创意人工智能系统的可行性方案与未来扩展方向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571500" y="2000250"/>
            <a:ext cx="2413000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FFD40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01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71500" y="232886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系统架构设计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571500" y="257651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采用前后端分离架构，前端基于Vue 3实现响应式界面，后端使用Flask提供AI推理服务，通过RESTful API进行数据交互。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3365500" y="2000250"/>
            <a:ext cx="2413000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FFD40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02</a:t>
            </a: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3365500" y="232886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核心功能集成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3365500" y="257651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集成实时摄像头捕捉与图片上传双模式，结合DeepFace模型实现高精度表情识别，支持情绪概率分布与主导情绪输出。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6159500" y="2000250"/>
            <a:ext cx="2413000" cy="214312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FFD40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03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6159500" y="232886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可扩展性规划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6159500" y="257651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支持PWA离线运行，预留WebSocket接口用于多模态实时分析，模块化设计便于集成新模型与部署至边缘设备。</a:t>
            </a:r>
            <a:endParaRPr lang="en-US" sz="10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 l="6" r="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014538"/>
            <a:ext cx="80010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THANKS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3014663"/>
            <a:ext cx="604838" cy="114300"/>
          </a:xfrm>
          <a:prstGeom prst="rect">
            <a:avLst/>
          </a:prstGeom>
          <a:solidFill>
            <a:srgbClr val="FFD406"/>
          </a:solid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t="6452" b="6452"/>
          <a:stretch>
            <a:fillRect/>
          </a:stretch>
        </p:blipFill>
        <p:spPr>
          <a:xfrm>
            <a:off x="0" y="0"/>
            <a:ext cx="2952750" cy="51435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3433763"/>
            <a:ext cx="1857375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content</a:t>
            </a:r>
            <a:endParaRPr lang="en-US" sz="3750" dirty="0"/>
          </a:p>
        </p:txBody>
      </p:sp>
      <p:sp>
        <p:nvSpPr>
          <p:cNvPr id="6" name="Text 2"/>
          <p:cNvSpPr/>
          <p:nvPr/>
        </p:nvSpPr>
        <p:spPr>
          <a:xfrm>
            <a:off x="571500" y="4176713"/>
            <a:ext cx="180975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目录</a:t>
            </a:r>
            <a:endParaRPr lang="en-US" sz="2250" dirty="0"/>
          </a:p>
        </p:txBody>
      </p:sp>
      <p:sp>
        <p:nvSpPr>
          <p:cNvPr id="7" name="Text 3"/>
          <p:cNvSpPr/>
          <p:nvPr/>
        </p:nvSpPr>
        <p:spPr>
          <a:xfrm>
            <a:off x="3524250" y="1616869"/>
            <a:ext cx="352425" cy="33337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FFD40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01</a:t>
            </a:r>
            <a:endParaRPr lang="en-US" sz="1875" dirty="0"/>
          </a:p>
        </p:txBody>
      </p:sp>
      <p:sp>
        <p:nvSpPr>
          <p:cNvPr id="8" name="Text 4"/>
          <p:cNvSpPr/>
          <p:nvPr/>
        </p:nvSpPr>
        <p:spPr>
          <a:xfrm>
            <a:off x="3990975" y="1688306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课程目标与开发环境搭建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3990975" y="1935956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3524250" y="2245519"/>
            <a:ext cx="352425" cy="33337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FFD40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02</a:t>
            </a:r>
            <a:endParaRPr lang="en-US" sz="1875" dirty="0"/>
          </a:p>
        </p:txBody>
      </p:sp>
      <p:sp>
        <p:nvSpPr>
          <p:cNvPr id="11" name="Text 7"/>
          <p:cNvSpPr/>
          <p:nvPr/>
        </p:nvSpPr>
        <p:spPr>
          <a:xfrm>
            <a:off x="3990975" y="2316956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深度学习模型设计与训练优化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3990975" y="2564606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3524250" y="2874169"/>
            <a:ext cx="352425" cy="33337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40"/>
              </a:lnSpc>
              <a:buNone/>
            </a:pPr>
            <a:r>
              <a:rPr lang="en-US" sz="1875" b="1" dirty="0">
                <a:solidFill>
                  <a:srgbClr val="FFD40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03</a:t>
            </a:r>
            <a:endParaRPr lang="en-US" sz="1875" dirty="0"/>
          </a:p>
        </p:txBody>
      </p:sp>
      <p:sp>
        <p:nvSpPr>
          <p:cNvPr id="14" name="Text 10"/>
          <p:cNvSpPr/>
          <p:nvPr/>
        </p:nvSpPr>
        <p:spPr>
          <a:xfrm>
            <a:off x="3990975" y="2945606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实践任务实现与创新应用展望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3990975" y="3193256"/>
            <a:ext cx="4581525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 l="6" r="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647950"/>
            <a:ext cx="4762500" cy="1333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课程目标与开发环境搭建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000000">
              <a:alpha val="30000"/>
            </a:srgbClr>
          </a:solidFill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01</a:t>
            </a:r>
            <a:endParaRPr lang="en-US" sz="22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t="16152" b="16152"/>
          <a:stretch>
            <a:fillRect/>
          </a:stretch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掌握飞桨深度学习框架的核心功能与AI Studio平台使用方法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90625" y="2000250"/>
            <a:ext cx="476250" cy="47625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71500" y="25908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飞桨平台简介</a:t>
            </a:r>
            <a:endParaRPr lang="en-US" sz="1200" dirty="0"/>
          </a:p>
        </p:txBody>
      </p:sp>
      <p:sp>
        <p:nvSpPr>
          <p:cNvPr id="9" name="Text 4"/>
          <p:cNvSpPr/>
          <p:nvPr/>
        </p:nvSpPr>
        <p:spPr>
          <a:xfrm>
            <a:off x="571500" y="2838450"/>
            <a:ext cx="1714500" cy="1047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飞桨（PaddlePaddle）是百度自主研发的开源深度学习框架，支持动态图与静态图编程，提供从模型开发到部署的一站式AI开发能力。</a:t>
            </a:r>
            <a:endParaRPr lang="en-US" sz="10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286125" y="2000250"/>
            <a:ext cx="476250" cy="47625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667000" y="25908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AI Studio平台</a:t>
            </a:r>
            <a:endParaRPr lang="en-US" sz="1200" dirty="0"/>
          </a:p>
        </p:txBody>
      </p:sp>
      <p:sp>
        <p:nvSpPr>
          <p:cNvPr id="12" name="Text 6"/>
          <p:cNvSpPr/>
          <p:nvPr/>
        </p:nvSpPr>
        <p:spPr>
          <a:xfrm>
            <a:off x="2667000" y="2838450"/>
            <a:ext cx="1714500" cy="1047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AI Studio是基于飞桨的一体化开发平台，集成Notebook环境、数据集、算力资源与课程项目，支持在线编码与协作开发。</a:t>
            </a:r>
            <a:endParaRPr lang="en-US" sz="10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381625" y="2000250"/>
            <a:ext cx="476250" cy="47625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62500" y="25908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课程注册流程</a:t>
            </a:r>
            <a:endParaRPr lang="en-US" sz="1200" dirty="0"/>
          </a:p>
        </p:txBody>
      </p:sp>
      <p:sp>
        <p:nvSpPr>
          <p:cNvPr id="15" name="Text 8"/>
          <p:cNvSpPr/>
          <p:nvPr/>
        </p:nvSpPr>
        <p:spPr>
          <a:xfrm>
            <a:off x="4762500" y="283845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登录AI Studio并使用邀请码jS5tj4加入课程，填写真实姓名与学号完成身份绑定，进入专属学习空间。</a:t>
            </a:r>
            <a:endParaRPr lang="en-US" sz="105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477125" y="2000250"/>
            <a:ext cx="476250" cy="476250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858000" y="25908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核心功能实践</a:t>
            </a:r>
            <a:endParaRPr lang="en-US" sz="1200" dirty="0"/>
          </a:p>
        </p:txBody>
      </p:sp>
      <p:sp>
        <p:nvSpPr>
          <p:cNvPr id="18" name="Text 10"/>
          <p:cNvSpPr/>
          <p:nvPr/>
        </p:nvSpPr>
        <p:spPr>
          <a:xfrm>
            <a:off x="6858000" y="283845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通过高层API快速构建网络，利用动态图机制实现灵活调试，掌握模型封装、训练与推理的基本开发范式。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完成课程注册、项目版本管理及作业提交流程的规范化操作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71500" y="200025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课程注册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71500" y="224790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通过AI Studio平台使用邀请码jS5tj4完成课程加入，绑定学号与真实姓名，实现身份认证与学习进度同步。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3365500" y="200025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项目管理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3365500" y="224790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基于Git进行版本控制，规范提交记录，确保代码迭代可追溯，支持团队协作与个人进度管理。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6159500" y="200025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作业提交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6159500" y="224790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按任务要求生成标准化输出文件，通过AI Studio统一提交，保证格式合规、内容完整、流程高效。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rcRect t="16152" b="16152"/>
          <a:stretch>
            <a:fillRect/>
          </a:stretch>
        </p:blipFill>
        <p:spPr>
          <a:xfrm>
            <a:off x="0" y="0"/>
            <a:ext cx="9144000" cy="1238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构建稳定高效的开发环境，熟悉动态图编程与模型封装机制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81000" y="2000250"/>
            <a:ext cx="8382000" cy="19431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1050" y="210740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开发环境</a:t>
            </a:r>
            <a:endParaRPr lang="en-US" sz="1200" dirty="0"/>
          </a:p>
        </p:txBody>
      </p:sp>
      <p:sp>
        <p:nvSpPr>
          <p:cNvPr id="9" name="Text 4"/>
          <p:cNvSpPr/>
          <p:nvPr/>
        </p:nvSpPr>
        <p:spPr>
          <a:xfrm>
            <a:off x="781050" y="2788444"/>
            <a:ext cx="1557338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采用Python 3.8+与AI Studio云端环境，确保开发一致性，提升协作效率。</a:t>
            </a:r>
            <a:endParaRPr lang="en-US" sz="1050" dirty="0"/>
          </a:p>
        </p:txBody>
      </p:sp>
      <p:sp>
        <p:nvSpPr>
          <p:cNvPr id="10" name="Text 5"/>
          <p:cNvSpPr/>
          <p:nvPr/>
        </p:nvSpPr>
        <p:spPr>
          <a:xfrm>
            <a:off x="2757488" y="210740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模块化架构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757488" y="2788444"/>
            <a:ext cx="1557338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分离前后端与模型组件，提高代码可维护性，便于团队并行开发。</a:t>
            </a:r>
            <a:endParaRPr lang="en-US" sz="1050" dirty="0"/>
          </a:p>
        </p:txBody>
      </p:sp>
      <p:sp>
        <p:nvSpPr>
          <p:cNvPr id="12" name="Text 7"/>
          <p:cNvSpPr/>
          <p:nvPr/>
        </p:nvSpPr>
        <p:spPr>
          <a:xfrm>
            <a:off x="4733925" y="210740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动态图建模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4733925" y="2788444"/>
            <a:ext cx="1557338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基于飞桨动态图模式，实现灵活的模型构建与实时调试。</a:t>
            </a:r>
            <a:endParaRPr lang="en-US" sz="1050" dirty="0"/>
          </a:p>
        </p:txBody>
      </p:sp>
      <p:sp>
        <p:nvSpPr>
          <p:cNvPr id="14" name="Text 9"/>
          <p:cNvSpPr/>
          <p:nvPr/>
        </p:nvSpPr>
        <p:spPr>
          <a:xfrm>
            <a:off x="6710363" y="210740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高层API封装</a:t>
            </a:r>
            <a:endParaRPr lang="en-US" sz="1200" dirty="0"/>
          </a:p>
        </p:txBody>
      </p:sp>
      <p:sp>
        <p:nvSpPr>
          <p:cNvPr id="15" name="Text 10"/>
          <p:cNvSpPr/>
          <p:nvPr/>
        </p:nvSpPr>
        <p:spPr>
          <a:xfrm>
            <a:off x="6710363" y="2788444"/>
            <a:ext cx="1557338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封装训练流程，支持简洁调用，加快模型训练与部署速度。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 l="6" r="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2647950"/>
            <a:ext cx="4762500" cy="1333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深度学习模型设计与训练优化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000000">
              <a:alpha val="30000"/>
            </a:srgbClr>
          </a:solidFill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02</a:t>
            </a:r>
            <a:endParaRPr lang="en-US" sz="22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607695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l="7680" r="7680"/>
          <a:stretch>
            <a:fillRect/>
          </a:stretch>
        </p:blipFill>
        <p:spPr>
          <a:xfrm>
            <a:off x="0" y="0"/>
            <a:ext cx="9144000" cy="60769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基于VGG与ResNet等主流网络进行模型架构设计与对比分析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81000" y="1428750"/>
            <a:ext cx="8382000" cy="44577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5313" y="4681538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VGG16结构特点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95313" y="4972050"/>
            <a:ext cx="2362200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采用规整的网络结构，使用多个小卷积核堆叠进行特征提取。这种设计增强了模型的表达能力，同时保持了感受野的连续性。</a:t>
            </a:r>
            <a:endParaRPr lang="en-US" sz="1050" dirty="0"/>
          </a:p>
        </p:txBody>
      </p:sp>
      <p:sp>
        <p:nvSpPr>
          <p:cNvPr id="9" name="Text 5"/>
          <p:cNvSpPr/>
          <p:nvPr/>
        </p:nvSpPr>
        <p:spPr>
          <a:xfrm>
            <a:off x="595313" y="3609975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参数量过大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595313" y="3900488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VGG16参数数量庞大，尤其在全连接层中，导致模型存储和计算开销高。这容易引发过拟合问题，影响泛化性能。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595313" y="2538413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训练效率低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595313" y="2828925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由于深度较深且无跨层连接，VGG16训练过程缓慢，收敛所需时间较长。大量参数也增加了硬件资源需求。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595313" y="1466850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残差连接引入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595313" y="1757362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ResNet通过引入残差块中的跳跃连接，实现跨层信息传递。这种结构缓解了深层网络中的梯度消失问题。</a:t>
            </a:r>
            <a:endParaRPr lang="en-US" sz="1050" dirty="0"/>
          </a:p>
        </p:txBody>
      </p:sp>
      <p:sp>
        <p:nvSpPr>
          <p:cNvPr id="15" name="Text 11"/>
          <p:cNvSpPr/>
          <p:nvPr/>
        </p:nvSpPr>
        <p:spPr>
          <a:xfrm>
            <a:off x="6186488" y="1571625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易于深层训练</a:t>
            </a:r>
            <a:endParaRPr lang="en-US" sz="1200" dirty="0"/>
          </a:p>
        </p:txBody>
      </p:sp>
      <p:sp>
        <p:nvSpPr>
          <p:cNvPr id="16" name="Text 12"/>
          <p:cNvSpPr/>
          <p:nvPr/>
        </p:nvSpPr>
        <p:spPr>
          <a:xfrm>
            <a:off x="6186488" y="1862138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残差结构使深层网络更易优化，支持构建上百层的网络而不失收敛性。模型可学习恒等映射，避免性能退化。</a:t>
            </a:r>
            <a:endParaRPr lang="en-US" sz="1050" dirty="0"/>
          </a:p>
        </p:txBody>
      </p:sp>
      <p:sp>
        <p:nvSpPr>
          <p:cNvPr id="17" name="Text 13"/>
          <p:cNvSpPr/>
          <p:nvPr/>
        </p:nvSpPr>
        <p:spPr>
          <a:xfrm>
            <a:off x="6186488" y="2643187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收敛速度更快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6186488" y="2933700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相比VGG16，ResNet在训练中能更快达到稳定状态。梯度流动更顺畅，提升了优化效率。</a:t>
            </a:r>
            <a:endParaRPr lang="en-US" sz="1050" dirty="0"/>
          </a:p>
        </p:txBody>
      </p:sp>
      <p:sp>
        <p:nvSpPr>
          <p:cNvPr id="19" name="Text 15"/>
          <p:cNvSpPr/>
          <p:nvPr/>
        </p:nvSpPr>
        <p:spPr>
          <a:xfrm>
            <a:off x="6186488" y="3714750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准确率更高</a:t>
            </a:r>
            <a:endParaRPr lang="en-US" sz="1200" dirty="0"/>
          </a:p>
        </p:txBody>
      </p:sp>
      <p:sp>
        <p:nvSpPr>
          <p:cNvPr id="20" name="Text 16"/>
          <p:cNvSpPr/>
          <p:nvPr/>
        </p:nvSpPr>
        <p:spPr>
          <a:xfrm>
            <a:off x="6186488" y="4005263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在相同数据集上，ResNet表现出更高的分类准确率。其深层特征提取能力更强，适用于复杂任务。</a:t>
            </a:r>
            <a:endParaRPr lang="en-US" sz="1050" dirty="0"/>
          </a:p>
        </p:txBody>
      </p:sp>
      <p:sp>
        <p:nvSpPr>
          <p:cNvPr id="21" name="Text 17"/>
          <p:cNvSpPr/>
          <p:nvPr/>
        </p:nvSpPr>
        <p:spPr>
          <a:xfrm>
            <a:off x="6186488" y="4786313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更适合复杂任务</a:t>
            </a:r>
            <a:endParaRPr lang="en-US" sz="1200" dirty="0"/>
          </a:p>
        </p:txBody>
      </p:sp>
      <p:sp>
        <p:nvSpPr>
          <p:cNvPr id="22" name="Text 18"/>
          <p:cNvSpPr/>
          <p:nvPr/>
        </p:nvSpPr>
        <p:spPr>
          <a:xfrm>
            <a:off x="6186488" y="5076825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ResNet在图像分类等复杂视觉任务中表现优异。已成为后续网络架构设计的重要基础和参考。</a:t>
            </a:r>
            <a:endParaRPr lang="en-US" sz="10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4000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实现自定义数据集加载、预处理流水线及数据增强策略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74295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0050" y="1447800"/>
            <a:ext cx="2085975" cy="27574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475" y="22288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数据集构建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752475" y="2519363"/>
            <a:ext cx="1381125" cy="12954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基于真实场景构建分类数据集，采用目录结构组织图像，确保类别清晰、路径规范，便于后续批量读取与标签映射。</a:t>
            </a:r>
            <a:endParaRPr lang="en-US" sz="1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486025" y="1447800"/>
            <a:ext cx="2085975" cy="275748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838450" y="22288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加载机制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2838450" y="2519363"/>
            <a:ext cx="1381125" cy="12954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使用飞桨DataLoader实现自定义数据加载，支持批量读取、多进程加速与内存优化，提升训练效率与资源利用率。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72000" y="1447800"/>
            <a:ext cx="2085975" cy="275748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924425" y="22288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预处理流程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924425" y="2519363"/>
            <a:ext cx="1381125" cy="1085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统一图像尺寸与归一化处理，应用均值方差标准化，确保输入数据分布一致，提高模型收敛速度与稳定性。</a:t>
            </a:r>
            <a:endParaRPr lang="en-US" sz="10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657975" y="1447800"/>
            <a:ext cx="2085975" cy="275748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010400" y="22288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增强策略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7010400" y="2519363"/>
            <a:ext cx="1381125" cy="1085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集成随机翻转、色彩抖动与裁剪等数据增强技术，扩充样本多样性，增强模型鲁棒性与泛化能力。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2777</Words>
  <Application>WPS 演示</Application>
  <PresentationFormat>On-screen Show (16:9)</PresentationFormat>
  <Paragraphs>254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微软雅黑</vt:lpstr>
      <vt:lpstr>Calibri</vt:lpstr>
      <vt:lpstr>Arial Unicode MS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空痕</cp:lastModifiedBy>
  <cp:revision>2</cp:revision>
  <dcterms:created xsi:type="dcterms:W3CDTF">2025-10-07T03:59:00Z</dcterms:created>
  <dcterms:modified xsi:type="dcterms:W3CDTF">2025-10-07T04:00:36Z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1FAEEDF6D02142429EC99A325BBE95C6_12</vt:lpwstr>
  </property>
  <property fmtid="{D5CDD505-2E9C-101B-9397-08002B2CF9AE}" pid="3" name="KSOProductBuildVer">
    <vt:lpwstr>2052-12.1.0.23125</vt:lpwstr>
  </property>
</Properties>
</file>